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10" r:id="rId4"/>
  </p:sldMasterIdLst>
  <p:notesMasterIdLst>
    <p:notesMasterId r:id="rId98"/>
  </p:notesMasterIdLst>
  <p:sldIdLst>
    <p:sldId id="454" r:id="rId5"/>
    <p:sldId id="369" r:id="rId6"/>
    <p:sldId id="350" r:id="rId7"/>
    <p:sldId id="375" r:id="rId8"/>
    <p:sldId id="346" r:id="rId9"/>
    <p:sldId id="395" r:id="rId10"/>
    <p:sldId id="473" r:id="rId11"/>
    <p:sldId id="472" r:id="rId12"/>
    <p:sldId id="264" r:id="rId13"/>
    <p:sldId id="265" r:id="rId14"/>
    <p:sldId id="257" r:id="rId15"/>
    <p:sldId id="258" r:id="rId16"/>
    <p:sldId id="359" r:id="rId17"/>
    <p:sldId id="471" r:id="rId18"/>
    <p:sldId id="273" r:id="rId19"/>
    <p:sldId id="400" r:id="rId20"/>
    <p:sldId id="381" r:id="rId21"/>
    <p:sldId id="474" r:id="rId22"/>
    <p:sldId id="335" r:id="rId23"/>
    <p:sldId id="278" r:id="rId24"/>
    <p:sldId id="279" r:id="rId25"/>
    <p:sldId id="327" r:id="rId26"/>
    <p:sldId id="322" r:id="rId27"/>
    <p:sldId id="280" r:id="rId28"/>
    <p:sldId id="283" r:id="rId29"/>
    <p:sldId id="284" r:id="rId30"/>
    <p:sldId id="285" r:id="rId31"/>
    <p:sldId id="363" r:id="rId32"/>
    <p:sldId id="286" r:id="rId33"/>
    <p:sldId id="287" r:id="rId34"/>
    <p:sldId id="469" r:id="rId35"/>
    <p:sldId id="282" r:id="rId36"/>
    <p:sldId id="403" r:id="rId37"/>
    <p:sldId id="266" r:id="rId38"/>
    <p:sldId id="288" r:id="rId39"/>
    <p:sldId id="256" r:id="rId40"/>
    <p:sldId id="321" r:id="rId41"/>
    <p:sldId id="262" r:id="rId42"/>
    <p:sldId id="324" r:id="rId43"/>
    <p:sldId id="323" r:id="rId44"/>
    <p:sldId id="372" r:id="rId45"/>
    <p:sldId id="459" r:id="rId46"/>
    <p:sldId id="468" r:id="rId47"/>
    <p:sldId id="259" r:id="rId48"/>
    <p:sldId id="260" r:id="rId49"/>
    <p:sldId id="376" r:id="rId50"/>
    <p:sldId id="467" r:id="rId51"/>
    <p:sldId id="325" r:id="rId52"/>
    <p:sldId id="450" r:id="rId53"/>
    <p:sldId id="292" r:id="rId54"/>
    <p:sldId id="267" r:id="rId55"/>
    <p:sldId id="401" r:id="rId56"/>
    <p:sldId id="392" r:id="rId57"/>
    <p:sldId id="475" r:id="rId58"/>
    <p:sldId id="409" r:id="rId59"/>
    <p:sldId id="373" r:id="rId60"/>
    <p:sldId id="274" r:id="rId61"/>
    <p:sldId id="275" r:id="rId62"/>
    <p:sldId id="326" r:id="rId63"/>
    <p:sldId id="291" r:id="rId64"/>
    <p:sldId id="290" r:id="rId65"/>
    <p:sldId id="276" r:id="rId66"/>
    <p:sldId id="412" r:id="rId67"/>
    <p:sldId id="466" r:id="rId68"/>
    <p:sldId id="289" r:id="rId69"/>
    <p:sldId id="413" r:id="rId70"/>
    <p:sldId id="456" r:id="rId71"/>
    <p:sldId id="411" r:id="rId72"/>
    <p:sldId id="465" r:id="rId73"/>
    <p:sldId id="270" r:id="rId74"/>
    <p:sldId id="426" r:id="rId75"/>
    <p:sldId id="419" r:id="rId76"/>
    <p:sldId id="271" r:id="rId77"/>
    <p:sldId id="427" r:id="rId78"/>
    <p:sldId id="424" r:id="rId79"/>
    <p:sldId id="301" r:id="rId80"/>
    <p:sldId id="317" r:id="rId81"/>
    <p:sldId id="316" r:id="rId82"/>
    <p:sldId id="315" r:id="rId83"/>
    <p:sldId id="318" r:id="rId84"/>
    <p:sldId id="360" r:id="rId85"/>
    <p:sldId id="302" r:id="rId86"/>
    <p:sldId id="320" r:id="rId87"/>
    <p:sldId id="268" r:id="rId88"/>
    <p:sldId id="336" r:id="rId89"/>
    <p:sldId id="457" r:id="rId90"/>
    <p:sldId id="477" r:id="rId91"/>
    <p:sldId id="415" r:id="rId92"/>
    <p:sldId id="366" r:id="rId93"/>
    <p:sldId id="365" r:id="rId94"/>
    <p:sldId id="377" r:id="rId95"/>
    <p:sldId id="367" r:id="rId96"/>
    <p:sldId id="36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3A7A3A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010" autoAdjust="0"/>
  </p:normalViewPr>
  <p:slideViewPr>
    <p:cSldViewPr snapToGrid="0">
      <p:cViewPr>
        <p:scale>
          <a:sx n="93" d="100"/>
          <a:sy n="93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1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r>
              <a:rPr lang="en-US" dirty="0"/>
              <a:t>Supports documents up to 2GB (in binary format)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46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6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2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enough rules that you could make a game show out of it, but thankfully we can let SQL Server do the heavy thinking for 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7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availability of the *-wildcard, where if the value exists ANYWHERE in the key, a true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32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08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5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857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keys’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 allows me to build </a:t>
            </a:r>
            <a:r>
              <a:rPr lang="en-US" dirty="0"/>
              <a:t>an object of key/value pairs using a GROUP BY clause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3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2MB, and I can go higher.</a:t>
            </a:r>
          </a:p>
          <a:p>
            <a:r>
              <a:rPr lang="en-US" dirty="0"/>
              <a:t>Remember the limit for “Non-XML data” is 2MB.</a:t>
            </a:r>
          </a:p>
          <a:p>
            <a:endParaRPr lang="en-US" dirty="0"/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 (if varchar), so don’t go overboard.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“FOR JSON AUTO”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301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8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42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00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04726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6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3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7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6932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54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442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8659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8198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5443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966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15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9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2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7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84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1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86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7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57876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79032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7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625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31596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5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72751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99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97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10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64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2709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3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1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5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64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1650492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1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/>
          <a:stretch/>
        </p:blipFill>
        <p:spPr>
          <a:xfrm rot="17000091" flipH="1">
            <a:off x="1572609" y="2950735"/>
            <a:ext cx="14128018" cy="10197639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87B9E4C-66BB-5CE1-7AB9-30BDF5183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D7B339-1A2E-CEF8-1D7B-5471D73E1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749">
            <a:off x="7087891" y="1918279"/>
            <a:ext cx="11563625" cy="84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6416C63-4829-1A41-9400-1B6578792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22" name="Picture 21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4509" flipH="1">
            <a:off x="5128923" y="2478395"/>
            <a:ext cx="9638978" cy="90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89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3969" y="408321"/>
            <a:ext cx="3387139" cy="1032271"/>
          </a:xfrm>
          <a:prstGeom prst="rect">
            <a:avLst/>
          </a:prstGeom>
        </p:spPr>
      </p:pic>
      <p:pic>
        <p:nvPicPr>
          <p:cNvPr id="10" name="Picture 9" descr="A colorful snake on a black background&#10;&#10;AI-generated content may be incorrect.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2055" flipV="1">
            <a:off x="7098946" y="-1651084"/>
            <a:ext cx="18588086" cy="97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3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0885" y="408321"/>
            <a:ext cx="3387139" cy="103227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6471467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3752">
            <a:off x="6908373" y="-7686166"/>
            <a:ext cx="7194961" cy="10548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37147766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98C4B-D480-ADD0-011F-23A46FCC3AC9}"/>
              </a:ext>
            </a:extLst>
          </p:cNvPr>
          <p:cNvSpPr txBox="1"/>
          <p:nvPr userDrawn="1"/>
        </p:nvSpPr>
        <p:spPr>
          <a:xfrm>
            <a:off x="590028" y="4649685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kern="120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</a:t>
            </a:r>
            <a:r>
              <a:rPr lang="en-US" sz="2800" b="0" i="0" kern="12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/evaluations-dal 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95127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8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912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00293"/>
            <a:ext cx="1881900" cy="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33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0965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47798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195812"/>
            <a:ext cx="1911305" cy="582492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312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5302" y="6195812"/>
            <a:ext cx="1911305" cy="58249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7381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969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4930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1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939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5941272"/>
            <a:ext cx="2454729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629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302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09014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3912" y="716887"/>
            <a:ext cx="6589914" cy="2008355"/>
          </a:xfrm>
          <a:prstGeom prst="rect">
            <a:avLst/>
          </a:prstGeom>
        </p:spPr>
      </p:pic>
      <p:pic>
        <p:nvPicPr>
          <p:cNvPr id="14" name="Picture 13" descr="A purple and orange curved object&#10;&#10;AI-generated content may be incorrect.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7367">
            <a:off x="-5915470" y="5589472"/>
            <a:ext cx="13142504" cy="5782702"/>
          </a:xfrm>
          <a:prstGeom prst="rect">
            <a:avLst/>
          </a:prstGeom>
        </p:spPr>
      </p:pic>
      <p:pic>
        <p:nvPicPr>
          <p:cNvPr id="18" name="Picture 17" descr="A colorful swirly shapes on a black background&#10;&#10;AI-generated content may be incorrect.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3057">
            <a:off x="7532833" y="4522661"/>
            <a:ext cx="10880436" cy="8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93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79132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670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392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3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71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7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C7A339-7297-2DE2-8A9F-A1E7F02E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4613319"/>
            <a:ext cx="3105656" cy="175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28" y="2380942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1027871" y="1788146"/>
            <a:ext cx="102132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 sure to enable the Notes for slide-specific content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Slides have working T-SQL that can be copied/pasted into SSMS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49C08-B4E1-764B-5CB7-0519BFCB6683}"/>
              </a:ext>
            </a:extLst>
          </p:cNvPr>
          <p:cNvSpPr/>
          <p:nvPr/>
        </p:nvSpPr>
        <p:spPr>
          <a:xfrm>
            <a:off x="1262270" y="5431913"/>
            <a:ext cx="1967948" cy="8375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59770F-17D4-23E1-CBDF-0B2855B9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31" y="4581859"/>
            <a:ext cx="4998569" cy="17721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C2685-947F-9A14-85F1-8F90BB1EFA10}"/>
              </a:ext>
            </a:extLst>
          </p:cNvPr>
          <p:cNvCxnSpPr/>
          <p:nvPr/>
        </p:nvCxnSpPr>
        <p:spPr>
          <a:xfrm flipV="1">
            <a:off x="2246244" y="5565913"/>
            <a:ext cx="4522304" cy="427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58D5B-17ED-4B16-A399-90597FBE0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0" y="963793"/>
            <a:ext cx="3945557" cy="3945557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49605045-47C4-409E-9253-A8318FF0C14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39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62466" y="5730272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SQL Server 2025+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72037" y="6043778"/>
            <a:ext cx="684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upon a table containing JSON-datatype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3D8C-5670-441A-BB32-9D76CE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B60940-8718-4D43-BF59-978C82B7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04332"/>
              </p:ext>
            </p:extLst>
          </p:nvPr>
        </p:nvGraphicFramePr>
        <p:xfrm>
          <a:off x="890718" y="1690688"/>
          <a:ext cx="98620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862">
                  <a:extLst>
                    <a:ext uri="{9D8B030D-6E8A-4147-A177-3AD203B41FA5}">
                      <a16:colId xmlns:a16="http://schemas.microsoft.com/office/drawing/2014/main" val="203644664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2308742333"/>
                    </a:ext>
                  </a:extLst>
                </a:gridCol>
                <a:gridCol w="2495693">
                  <a:extLst>
                    <a:ext uri="{9D8B030D-6E8A-4147-A177-3AD203B41FA5}">
                      <a16:colId xmlns:a16="http://schemas.microsoft.com/office/drawing/2014/main" val="1489675129"/>
                    </a:ext>
                  </a:extLst>
                </a:gridCol>
                <a:gridCol w="2963206">
                  <a:extLst>
                    <a:ext uri="{9D8B030D-6E8A-4147-A177-3AD203B41FA5}">
                      <a16:colId xmlns:a16="http://schemas.microsoft.com/office/drawing/2014/main" val="26147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(SQL 2025+)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NVARCHAR(MAX)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UTF-8 (binary 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UTF-16 (Unicode)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(1 byte per character)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6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Compressed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due to Unicode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read/writes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due to parsing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faster than NVARCHAR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8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2989-D05E-DD6B-FF94-9CAAA745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8" y="977417"/>
            <a:ext cx="6924870" cy="319988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The JSON T-SQL Operators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84A584-1685-3B43-588A-64C9199F9D4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B252B9-AB55-32AD-5E8A-6BB6CC778B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day</a:t>
            </a:r>
            <a:r>
              <a:rPr lang="en-US" dirty="0"/>
              <a:t>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E80072-F8C5-4250-FB8B-CF0CD1B98F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Foushee</a:t>
            </a:r>
          </a:p>
        </p:txBody>
      </p:sp>
    </p:spTree>
    <p:extLst>
      <p:ext uri="{BB962C8B-B14F-4D97-AF65-F5344CB8AC3E}">
        <p14:creationId xmlns:p14="http://schemas.microsoft.com/office/powerpoint/2010/main" val="316126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22F441-EFB6-4BBC-B820-8CC69D1CC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00808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0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A066DB-2820-4916-ABB3-61CD1685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4069"/>
              </p:ext>
            </p:extLst>
          </p:nvPr>
        </p:nvGraphicFramePr>
        <p:xfrm>
          <a:off x="7021686" y="1881729"/>
          <a:ext cx="43551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4535652" y="3931742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62DCE-1737-44E0-A039-0BF7757B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76221"/>
              </p:ext>
            </p:extLst>
          </p:nvPr>
        </p:nvGraphicFramePr>
        <p:xfrm>
          <a:off x="7021686" y="1881729"/>
          <a:ext cx="43551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151">
                  <a:extLst>
                    <a:ext uri="{9D8B030D-6E8A-4147-A177-3AD203B41FA5}">
                      <a16:colId xmlns:a16="http://schemas.microsoft.com/office/drawing/2014/main" val="275069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Strings: Enclosed in double-quotes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3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Numbers: Not enclosed in quotes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5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72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Null: </a:t>
                      </a:r>
                      <a:r>
                        <a:rPr lang="en-US" b="1" dirty="0"/>
                        <a:t>Lowercase</a:t>
                      </a:r>
                      <a:r>
                        <a:rPr lang="en-US" dirty="0"/>
                        <a:t>, unquoted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{}</a:t>
                      </a:r>
                      <a:r>
                        <a:rPr lang="en-US" dirty="0"/>
                        <a:t>: Nestable, logical grouping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6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</a:t>
                      </a:r>
                      <a:r>
                        <a:rPr lang="en-US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[]</a:t>
                      </a:r>
                      <a:r>
                        <a:rPr lang="en-US" dirty="0"/>
                        <a:t>: Nestable, </a:t>
                      </a:r>
                      <a:r>
                        <a:rPr lang="en-US" b="1" dirty="0"/>
                        <a:t>unordered</a:t>
                      </a:r>
                      <a:r>
                        <a:rPr lang="en-US" dirty="0"/>
                        <a:t> list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5A9E24-7B34-4D16-AE90-17F8CBB9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601" y="1085905"/>
            <a:ext cx="4075725" cy="3823446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B90F82A9-BE56-4B65-91B3-3BB274E6B0B0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Inspecting JSON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65F4DB-B7EB-4C5A-A7A4-AECAE4D43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0946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JSON_CONTAINS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31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70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B59FB-029E-4C16-B432-245F938B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46" y="491230"/>
            <a:ext cx="1981477" cy="116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2B2570-B53E-450B-9E8E-3911999DBBAA}"/>
              </a:ext>
            </a:extLst>
          </p:cNvPr>
          <p:cNvSpPr/>
          <p:nvPr/>
        </p:nvSpPr>
        <p:spPr>
          <a:xfrm>
            <a:off x="6579394" y="491230"/>
            <a:ext cx="2500312" cy="115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elevised game show titled Is it JSON?">
            <a:extLst>
              <a:ext uri="{FF2B5EF4-FFF2-40B4-BE49-F238E27FC236}">
                <a16:creationId xmlns:a16="http://schemas.microsoft.com/office/drawing/2014/main" id="{8C7AE387-603B-E611-6D8A-1CC830EF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7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 (1, 3). All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  <a:p>
            <a:r>
              <a:rPr lang="en-US" dirty="0"/>
              <a:t>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5583712"/>
            <a:ext cx="2962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38442"/>
              </p:ext>
            </p:extLst>
          </p:nvPr>
        </p:nvGraphicFramePr>
        <p:xfrm>
          <a:off x="1256921" y="2555630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{false, true, null}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42" y="4985079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615521" y="4911399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61BA7-596A-4668-B457-00461A553F21}"/>
              </a:ext>
            </a:extLst>
          </p:cNvPr>
          <p:cNvSpPr/>
          <p:nvPr/>
        </p:nvSpPr>
        <p:spPr>
          <a:xfrm>
            <a:off x="7166741" y="4600569"/>
            <a:ext cx="1746298" cy="7451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1073475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'Bob'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'$.a'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NULL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'Mom'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'Dad'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'$.parents[</a:t>
            </a:r>
            <a:r>
              <a:rPr lang="en-US" sz="1800" dirty="0">
                <a:solidFill>
                  <a:srgbClr val="FF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*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'false'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CAST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0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bit</a:t>
            </a:r>
            <a:r>
              <a:rPr lang="en-US" sz="1800" dirty="0">
                <a:solidFill>
                  <a:srgbClr val="80808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-- 1</a:t>
            </a:r>
            <a:endParaRPr lang="en-US" sz="1800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JSON_CONTAINS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value,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key/value combination exists within the JSON document</a:t>
            </a:r>
            <a:endParaRPr lang="en-US" dirty="0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16EF7253-193A-4155-ABE5-0A3FA3A1D440}"/>
              </a:ext>
            </a:extLst>
          </p:cNvPr>
          <p:cNvSpPr/>
          <p:nvPr/>
        </p:nvSpPr>
        <p:spPr>
          <a:xfrm rot="20706229">
            <a:off x="9082864" y="1313867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913695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E3E22-E34E-404F-BCB9-D4F0228E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2947" y="1137675"/>
            <a:ext cx="4388917" cy="438891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D24F2-0532-46D4-8647-32A597C23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6950"/>
              </p:ext>
            </p:extLst>
          </p:nvPr>
        </p:nvGraphicFramePr>
        <p:xfrm>
          <a:off x="1195866" y="2997628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  <p:sp>
        <p:nvSpPr>
          <p:cNvPr id="9" name="Title 9">
            <a:extLst>
              <a:ext uri="{FF2B5EF4-FFF2-40B4-BE49-F238E27FC236}">
                <a16:creationId xmlns:a16="http://schemas.microsoft.com/office/drawing/2014/main" id="{C9E49D86-8811-4322-85CB-EF66EDE96F5E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Querying JSON</a:t>
            </a:r>
          </a:p>
        </p:txBody>
      </p:sp>
    </p:spTree>
    <p:extLst>
      <p:ext uri="{BB962C8B-B14F-4D97-AF65-F5344CB8AC3E}">
        <p14:creationId xmlns:p14="http://schemas.microsoft.com/office/powerpoint/2010/main" val="286517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scalar/</a:t>
            </a:r>
            <a:r>
              <a:rPr lang="en-US" b="0" i="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boolean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 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(as string)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FB983E-29AF-472A-A67E-75ED05E2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DF872B6E-A3F3-49A7-9723-43C6DAE5AB46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26A7A9-8DD1-4024-A8A5-6B5DA6D1E457}"/>
              </a:ext>
            </a:extLst>
          </p:cNvPr>
          <p:cNvSpPr txBox="1">
            <a:spLocks/>
          </p:cNvSpPr>
          <p:nvPr/>
        </p:nvSpPr>
        <p:spPr>
          <a:xfrm>
            <a:off x="369047" y="1161970"/>
            <a:ext cx="5891794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JSON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perators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Light" pitchFamily="2" charset="-34"/>
                <a:ea typeface="+mn-ea"/>
                <a:cs typeface="Kanit Light" pitchFamily="2" charset="-34"/>
              </a:rPr>
              <a:t>as Check Constraints</a:t>
            </a:r>
          </a:p>
        </p:txBody>
      </p:sp>
    </p:spTree>
    <p:extLst>
      <p:ext uri="{BB962C8B-B14F-4D97-AF65-F5344CB8AC3E}">
        <p14:creationId xmlns:p14="http://schemas.microsoft.com/office/powerpoint/2010/main" val="255657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82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38824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7159C14-A747-4838-A211-05A903F3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77" y="482426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10606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lax/strict optional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– 'AS JSON' because array/object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path not necessary because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of matching key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datatype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68" y="4730048"/>
            <a:ext cx="4364781" cy="1052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support not yet supported for JSON native data type.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Convert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F583-EB7A-4D2E-BE10-8153BAD4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99" y="4730049"/>
            <a:ext cx="1140522" cy="105213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16733-0662-42F5-B3FB-0CCE8E50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10" y="3985492"/>
            <a:ext cx="256498" cy="2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55" y="4915058"/>
            <a:ext cx="2790825" cy="1562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72E34-65C4-4150-8A84-F172D077CCDA}"/>
              </a:ext>
            </a:extLst>
          </p:cNvPr>
          <p:cNvSpPr txBox="1"/>
          <p:nvPr/>
        </p:nvSpPr>
        <p:spPr>
          <a:xfrm>
            <a:off x="9868128" y="4991521"/>
            <a:ext cx="14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Fix: Re-introduce the column name</a:t>
            </a:r>
          </a:p>
        </p:txBody>
      </p:sp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1510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i="1" dirty="0"/>
              <a:t>Title depends on the hour 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B0B128-EC91-F8B2-9381-CF6D30B7252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github.com/jbfoushee/MyPresentations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Humana,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Foushee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562164" y="3244779"/>
            <a:ext cx="5039808" cy="32861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Database Administrator</a:t>
            </a:r>
          </a:p>
          <a:p>
            <a:r>
              <a:rPr lang="en-GB" dirty="0"/>
              <a:t>Developer</a:t>
            </a:r>
          </a:p>
          <a:p>
            <a:r>
              <a:rPr lang="en-GB" dirty="0"/>
              <a:t>SQL Saturday Speaker</a:t>
            </a:r>
          </a:p>
          <a:p>
            <a:r>
              <a:rPr lang="en-GB" dirty="0"/>
              <a:t>Blackjack Dealer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Currently, I'm working at Humana, a healthcare insurance company headquartered in Louisville, KY.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84B0D-F5E2-B068-5E3B-4DA1F0BC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30" y="3348382"/>
            <a:ext cx="1640442" cy="133569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35AF3-783B-CF4A-64EC-0202AAF02A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Graphic 11">
            <a:extLst>
              <a:ext uri="{FF2B5EF4-FFF2-40B4-BE49-F238E27FC236}">
                <a16:creationId xmlns:a16="http://schemas.microsoft.com/office/drawing/2014/main" id="{FC83DF28-7F14-FCDF-7216-A80795B23CAC}"/>
              </a:ext>
            </a:extLst>
          </p:cNvPr>
          <p:cNvSpPr/>
          <p:nvPr/>
        </p:nvSpPr>
        <p:spPr>
          <a:xfrm>
            <a:off x="876135" y="4935742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E2235-B872-4543-87FF-592937C7A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996148"/>
            <a:ext cx="478737" cy="47873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F4313E1-91C1-4948-A604-639EB6E32FB9}"/>
              </a:ext>
            </a:extLst>
          </p:cNvPr>
          <p:cNvSpPr txBox="1">
            <a:spLocks/>
          </p:cNvSpPr>
          <p:nvPr/>
        </p:nvSpPr>
        <p:spPr bwMode="auto">
          <a:xfrm>
            <a:off x="1378681" y="5960657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7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387826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58582-CD8C-4D8C-A903-576D8B6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A9A27D9-2658-401E-A816-E71B76E72B49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EE6B9D-6F89-482E-AF41-3BA6A6326D12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OPENJSON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 + CROSS APPLY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5679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6F3-62CB-4317-A065-B05C199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(on your own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E1CC-29B9-4406-837E-FFDAF9CE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●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 WITH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+ CROSS APPLY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7971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AD7BEB6-520D-4E32-9D3B-705861878D01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Creating JSON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5B0F9-19BB-44AF-8D47-6F69C4C8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96345"/>
              </p:ext>
            </p:extLst>
          </p:nvPr>
        </p:nvGraphicFramePr>
        <p:xfrm>
          <a:off x="1210042" y="1321156"/>
          <a:ext cx="962591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  <a:cs typeface="Cascadia Mono" panose="020B06090200000200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7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7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ascadia Mono" panose="020B0609020000020004" pitchFamily="49" charset="0"/>
                        </a:rPr>
                        <a:t>.modify()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rgbClr val="00B050"/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29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4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7D6C79E5-D99B-43E6-A504-AB3459AE626D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9121A-55A2-4D29-8F9F-AABE2C41D3B8}"/>
              </a:ext>
            </a:extLst>
          </p:cNvPr>
          <p:cNvSpPr txBox="1"/>
          <p:nvPr/>
        </p:nvSpPr>
        <p:spPr>
          <a:xfrm>
            <a:off x="1135622" y="1591981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(client tools)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61A79-0E9D-4879-8357-6888F7C4760F}"/>
              </a:ext>
            </a:extLst>
          </p:cNvPr>
          <p:cNvSpPr txBox="1"/>
          <p:nvPr/>
        </p:nvSpPr>
        <p:spPr>
          <a:xfrm>
            <a:off x="1135622" y="2327754"/>
            <a:ext cx="561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Preparing for JSON (table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1E255-A990-42EE-9E4F-736A7B0AA09D}"/>
              </a:ext>
            </a:extLst>
          </p:cNvPr>
          <p:cNvSpPr txBox="1"/>
          <p:nvPr/>
        </p:nvSpPr>
        <p:spPr>
          <a:xfrm>
            <a:off x="1135622" y="3080789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Inspecting JSON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7D332-9B79-4714-BFE3-6AA9D509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329" y="2999926"/>
            <a:ext cx="623389" cy="62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8B31C-83DD-49FA-8CEA-8B8242C4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63794"/>
            <a:ext cx="3945556" cy="3945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1F4E-82AB-405E-96D6-5A30CA9C0601}"/>
              </a:ext>
            </a:extLst>
          </p:cNvPr>
          <p:cNvSpPr txBox="1"/>
          <p:nvPr/>
        </p:nvSpPr>
        <p:spPr>
          <a:xfrm>
            <a:off x="1150766" y="3827192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Querying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6BC35-88D2-4016-B5D7-684730F7D01A}"/>
              </a:ext>
            </a:extLst>
          </p:cNvPr>
          <p:cNvSpPr txBox="1"/>
          <p:nvPr/>
        </p:nvSpPr>
        <p:spPr>
          <a:xfrm>
            <a:off x="1157396" y="4591115"/>
            <a:ext cx="41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 Medium" pitchFamily="2" charset="-34"/>
                <a:ea typeface="Roboto" panose="02000000000000000000" pitchFamily="2" charset="0"/>
                <a:cs typeface="Kanit Medium" pitchFamily="2" charset="-34"/>
              </a:rPr>
              <a:t>Keywords for Creating JSON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B9B57-FDDB-4D28-998B-0DCA5917D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4509507"/>
            <a:ext cx="623389" cy="623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592B2-EBDD-4D99-B8FD-C571F3E42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3749522"/>
            <a:ext cx="649660" cy="6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8EB1F-6AB4-4E6D-A6B2-83DC165F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2210494"/>
            <a:ext cx="649660" cy="64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7AD9-12D3-4263-93B8-A8C7B8C9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516" y="1464801"/>
            <a:ext cx="649660" cy="6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74486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D06DD-1DF6-437E-B1AC-67618BA3692C}"/>
              </a:ext>
            </a:extLst>
          </p:cNvPr>
          <p:cNvSpPr/>
          <p:nvPr/>
        </p:nvSpPr>
        <p:spPr>
          <a:xfrm>
            <a:off x="7157071" y="4970761"/>
            <a:ext cx="3836511" cy="101752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A936-9946-4736-A4BF-C8C23D5967BB}"/>
              </a:ext>
            </a:extLst>
          </p:cNvPr>
          <p:cNvSpPr txBox="1"/>
          <p:nvPr/>
        </p:nvSpPr>
        <p:spPr>
          <a:xfrm>
            <a:off x="7830839" y="4290117"/>
            <a:ext cx="32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object of </a:t>
            </a:r>
            <a:r>
              <a:rPr lang="en-US" dirty="0" err="1">
                <a:solidFill>
                  <a:srgbClr val="FF0000"/>
                </a:solidFill>
              </a:rPr>
              <a:t>key:value</a:t>
            </a:r>
            <a:r>
              <a:rPr lang="en-US" dirty="0">
                <a:solidFill>
                  <a:srgbClr val="FF0000"/>
                </a:solidFill>
              </a:rPr>
              <a:t> pairs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44CD4-0A81-43ED-A85B-9764FC8B2A6C}"/>
              </a:ext>
            </a:extLst>
          </p:cNvPr>
          <p:cNvCxnSpPr>
            <a:cxnSpLocks/>
          </p:cNvCxnSpPr>
          <p:nvPr/>
        </p:nvCxnSpPr>
        <p:spPr>
          <a:xfrm flipH="1">
            <a:off x="8979694" y="4716231"/>
            <a:ext cx="288059" cy="718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10 Points 10">
            <a:extLst>
              <a:ext uri="{FF2B5EF4-FFF2-40B4-BE49-F238E27FC236}">
                <a16:creationId xmlns:a16="http://schemas.microsoft.com/office/drawing/2014/main" id="{DE53A3C3-04D6-4766-9845-63780210DB6C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ABSENT ON</a:t>
            </a:r>
            <a:r>
              <a:rPr lang="en-US" sz="2000" dirty="0">
                <a:solidFill>
                  <a:srgbClr val="000000"/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5928-93B4-4B80-82C8-F808C074EB18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DF872C-3DC6-46EF-B05B-6ACCC43A7A64}"/>
              </a:ext>
            </a:extLst>
          </p:cNvPr>
          <p:cNvSpPr/>
          <p:nvPr/>
        </p:nvSpPr>
        <p:spPr>
          <a:xfrm>
            <a:off x="7322343" y="5022056"/>
            <a:ext cx="3729037" cy="10001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BB00D9BD-15F4-4181-8023-E891734674DB}"/>
              </a:ext>
            </a:extLst>
          </p:cNvPr>
          <p:cNvSpPr/>
          <p:nvPr/>
        </p:nvSpPr>
        <p:spPr>
          <a:xfrm rot="20706229">
            <a:off x="9367772" y="1072178"/>
            <a:ext cx="1974134" cy="166556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Azure/2025!</a:t>
            </a:r>
          </a:p>
        </p:txBody>
      </p:sp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75861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2477934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25762" y="3108684"/>
            <a:ext cx="481265" cy="7692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808174" y="3997234"/>
            <a:ext cx="1044754" cy="1207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75861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3C6D-C348-4855-9FBA-D50963772769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F8A15-0F98-4012-AF72-29DE5477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1" y="963794"/>
            <a:ext cx="3945557" cy="3945557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5BC1C6D4-FCE6-442E-B2B0-2771390F5594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957095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5079B-E256-47E3-B96F-D3B7DF691908}"/>
              </a:ext>
            </a:extLst>
          </p:cNvPr>
          <p:cNvSpPr/>
          <p:nvPr/>
        </p:nvSpPr>
        <p:spPr>
          <a:xfrm>
            <a:off x="6227292" y="3825896"/>
            <a:ext cx="973608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D8352-0C80-49A9-A845-8B340F6F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72" y="916064"/>
            <a:ext cx="4169899" cy="416989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12A2F96E-FB18-410B-B260-2CD3D3876893}"/>
              </a:ext>
            </a:extLst>
          </p:cNvPr>
          <p:cNvSpPr txBox="1">
            <a:spLocks/>
          </p:cNvSpPr>
          <p:nvPr/>
        </p:nvSpPr>
        <p:spPr>
          <a:xfrm>
            <a:off x="369047" y="492942"/>
            <a:ext cx="9418359" cy="7150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9933FF"/>
                    </a:gs>
                    <a:gs pos="0">
                      <a:srgbClr val="FF8A33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Kanit Medium" pitchFamily="2" charset="-34"/>
                <a:ea typeface="+mj-ea"/>
                <a:cs typeface="Kanit Medium" pitchFamily="2" charset="-34"/>
              </a:rPr>
              <a:t>Demo time…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39CAC-FB8B-42A9-A544-EA5A4A03750E}"/>
              </a:ext>
            </a:extLst>
          </p:cNvPr>
          <p:cNvSpPr txBox="1">
            <a:spLocks/>
          </p:cNvSpPr>
          <p:nvPr/>
        </p:nvSpPr>
        <p:spPr>
          <a:xfrm>
            <a:off x="369046" y="1161970"/>
            <a:ext cx="7135725" cy="17746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3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4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438">
                    <a:lumMod val="25000"/>
                    <a:lumOff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Kanit Light" pitchFamily="2" charset="-34"/>
              </a:rPr>
              <a:t>FOR JSON AUTO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438">
                  <a:lumMod val="25000"/>
                  <a:lumOff val="75000"/>
                </a:srgbClr>
              </a:solidFill>
              <a:effectLst/>
              <a:uLnTx/>
              <a:uFillTx/>
              <a:latin typeface="Kanit Light" pitchFamily="2" charset="-34"/>
              <a:ea typeface="+mn-ea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2135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00FFFF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00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 additional outer JSON object with a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solitary property named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“</a:t>
            </a:r>
            <a:r>
              <a:rPr lang="en-US" sz="2000" dirty="0" err="1">
                <a:solidFill>
                  <a:srgbClr val="161616"/>
                </a:solidFill>
                <a:latin typeface="Segoe UI" panose="020B0502040204020203" pitchFamily="34" charset="0"/>
              </a:rPr>
              <a:t>rootname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” and a value t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hat embodies 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2099566"/>
            <a:ext cx="3033886" cy="52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3CAA7-DB8F-4321-8F1D-4B028B32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11" y="5065290"/>
            <a:ext cx="3848637" cy="59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F253-21F8-4867-A918-2BFC03D3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837" y="3618265"/>
            <a:ext cx="3839111" cy="58110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629508-E5D7-47FD-8660-31ACC4E9F6D3}"/>
              </a:ext>
            </a:extLst>
          </p:cNvPr>
          <p:cNvSpPr/>
          <p:nvPr/>
        </p:nvSpPr>
        <p:spPr>
          <a:xfrm>
            <a:off x="9336505" y="3801979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366740-428C-4D0A-B346-BDC8698C13C0}"/>
              </a:ext>
            </a:extLst>
          </p:cNvPr>
          <p:cNvSpPr/>
          <p:nvPr/>
        </p:nvSpPr>
        <p:spPr>
          <a:xfrm>
            <a:off x="9317025" y="5264356"/>
            <a:ext cx="171880" cy="295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7200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Sets, only if pre-exists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9D284E-6BA6-4892-8ED7-D5C63994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26" y="4712249"/>
            <a:ext cx="265564" cy="2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jsontype_column</a:t>
            </a:r>
            <a:r>
              <a:rPr lang="en-US" i="1" dirty="0"/>
              <a:t>&gt;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.modify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287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“preferred” way to modify a JSON document in a json type column </a:t>
            </a:r>
          </a:p>
          <a:p>
            <a:r>
              <a:rPr lang="en-US" sz="2000" dirty="0"/>
              <a:t>Contains optimizations to perform in-place modifications to the data where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81214-3CF4-4566-A620-438A491290C2}"/>
              </a:ext>
            </a:extLst>
          </p:cNvPr>
          <p:cNvSpPr txBox="1"/>
          <p:nvPr/>
        </p:nvSpPr>
        <p:spPr>
          <a:xfrm>
            <a:off x="6630546" y="6173400"/>
            <a:ext cx="47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https://learn.microsoft.com/en-us/sql/t-sql/data-types/json-data-type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6F0F6-CAE6-4855-94E8-5F6BE0038F8D}"/>
              </a:ext>
            </a:extLst>
          </p:cNvPr>
          <p:cNvSpPr txBox="1"/>
          <p:nvPr/>
        </p:nvSpPr>
        <p:spPr>
          <a:xfrm>
            <a:off x="838200" y="3046833"/>
            <a:ext cx="8062877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#temp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modify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4F186-CBDC-4108-B226-C1C5DD43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34" y="3429000"/>
            <a:ext cx="2808445" cy="2159045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63E8D73F-480D-4667-BC39-246CC2302272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2025!</a:t>
            </a:r>
          </a:p>
        </p:txBody>
      </p:sp>
    </p:spTree>
    <p:extLst>
      <p:ext uri="{BB962C8B-B14F-4D97-AF65-F5344CB8AC3E}">
        <p14:creationId xmlns:p14="http://schemas.microsoft.com/office/powerpoint/2010/main" val="1831774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FED1-1827-47CC-B6D9-18C307B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for Performance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48A-061C-4C9C-9686-869D4629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3834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Where possible, favor flatter structures over complex nested structures</a:t>
            </a:r>
          </a:p>
          <a:p>
            <a:r>
              <a:rPr lang="en-US" sz="2400" dirty="0"/>
              <a:t>Use computed columns using </a:t>
            </a:r>
            <a:r>
              <a:rPr lang="en-US" sz="2000" b="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0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(&lt;</a:t>
            </a:r>
            <a:r>
              <a:rPr lang="en-US" sz="2000" b="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2000" b="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&gt;,...)</a:t>
            </a:r>
            <a:r>
              <a:rPr lang="en-US" sz="2000" dirty="0">
                <a:solidFill>
                  <a:srgbClr val="CC0099"/>
                </a:solidFill>
                <a:cs typeface="Cascadia Code" panose="020B0609020000020004" pitchFamily="49" charset="0"/>
              </a:rPr>
              <a:t> </a:t>
            </a:r>
            <a:r>
              <a:rPr lang="en-US" sz="2400" dirty="0"/>
              <a:t>as the formula</a:t>
            </a:r>
          </a:p>
          <a:p>
            <a:pPr lvl="1"/>
            <a:r>
              <a:rPr lang="en-US" sz="1800" dirty="0"/>
              <a:t>Persist the column so the value is pre-computed</a:t>
            </a:r>
          </a:p>
          <a:p>
            <a:pPr lvl="1"/>
            <a:r>
              <a:rPr lang="en-US" sz="1800" dirty="0"/>
              <a:t>Index the computed column for fast lookup</a:t>
            </a:r>
          </a:p>
          <a:p>
            <a:r>
              <a:rPr lang="en-US" sz="2400" dirty="0"/>
              <a:t>Use compiled languages (</a:t>
            </a:r>
            <a:r>
              <a:rPr lang="en-US" sz="2400" dirty="0" err="1"/>
              <a:t>ie</a:t>
            </a:r>
            <a:r>
              <a:rPr lang="en-US" sz="2400" dirty="0"/>
              <a:t>. C#) rather than scripting languages (</a:t>
            </a:r>
            <a:r>
              <a:rPr lang="en-US" sz="2400" dirty="0" err="1"/>
              <a:t>ie</a:t>
            </a:r>
            <a:r>
              <a:rPr lang="en-US" sz="2400" dirty="0"/>
              <a:t>. T-SQL)</a:t>
            </a:r>
          </a:p>
          <a:p>
            <a:r>
              <a:rPr lang="en-US" sz="2400" dirty="0"/>
              <a:t>Consider storing JSON inside in-memory optimized tables</a:t>
            </a:r>
          </a:p>
        </p:txBody>
      </p:sp>
    </p:spTree>
    <p:extLst>
      <p:ext uri="{BB962C8B-B14F-4D97-AF65-F5344CB8AC3E}">
        <p14:creationId xmlns:p14="http://schemas.microsoft.com/office/powerpoint/2010/main" val="4282593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913457"/>
          </a:xfrm>
        </p:spPr>
        <p:txBody>
          <a:bodyPr>
            <a:normAutofit/>
          </a:bodyPr>
          <a:lstStyle/>
          <a:p>
            <a:r>
              <a:rPr lang="en-US" sz="2900" dirty="0"/>
              <a:t>Learned about the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900" dirty="0"/>
              <a:t> datatype</a:t>
            </a:r>
          </a:p>
          <a:p>
            <a:r>
              <a:rPr lang="en-US" sz="2900" dirty="0"/>
              <a:t>Learned all the JSON operators:</a:t>
            </a:r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endParaRPr lang="en-US" sz="2900" dirty="0"/>
          </a:p>
          <a:p>
            <a:r>
              <a:rPr lang="en-US" sz="2900" dirty="0"/>
              <a:t>Learned about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sz="2900" dirty="0"/>
              <a:t>, in conjunction with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900" dirty="0"/>
              <a:t>Learned how to review “all the JSON” inside SQL Management Studio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F3AB2C-2880-4EDB-BB80-D46B9E16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17026"/>
              </p:ext>
            </p:extLst>
          </p:nvPr>
        </p:nvGraphicFramePr>
        <p:xfrm>
          <a:off x="925858" y="2627990"/>
          <a:ext cx="10266948" cy="1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5089">
                  <a:extLst>
                    <a:ext uri="{9D8B030D-6E8A-4147-A177-3AD203B41FA5}">
                      <a16:colId xmlns:a16="http://schemas.microsoft.com/office/drawing/2014/main" val="2274405430"/>
                    </a:ext>
                  </a:extLst>
                </a:gridCol>
                <a:gridCol w="5301859">
                  <a:extLst>
                    <a:ext uri="{9D8B030D-6E8A-4147-A177-3AD203B41FA5}">
                      <a16:colId xmlns:a16="http://schemas.microsoft.com/office/drawing/2014/main" val="2471089133"/>
                    </a:ext>
                  </a:extLst>
                </a:gridCol>
              </a:tblGrid>
              <a:tr h="195776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JSON_ARRAYAGG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JSON_CONTAINS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JSON_MODIFY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- “.modify”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JSON_OBJECTAGG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JSON_PATH_EXISTS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JSON_QUERY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      </a:t>
                      </a:r>
                      <a:r>
                        <a:rPr lang="en-US" sz="1800" b="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(SQL Azure/2025+)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JSON_VALUE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OPENJSON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 </a:t>
                      </a: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en-US" sz="20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WITH</a:t>
                      </a:r>
                      <a:r>
                        <a:rPr lang="en-US" sz="1800" b="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AUTO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…</a:t>
                      </a:r>
                      <a:r>
                        <a:rPr lang="en-US" sz="1800" b="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FOR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JSON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PATH</a:t>
                      </a:r>
                      <a:endParaRPr lang="en-US" sz="1800" b="0" dirty="0">
                        <a:solidFill>
                          <a:srgbClr val="80808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5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for lunch!</a:t>
            </a:r>
          </a:p>
          <a:p>
            <a:endParaRPr lang="en-US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77047469-BBDD-4856-BF7D-50BAD7B1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6" y="3766912"/>
            <a:ext cx="6137623" cy="711882"/>
          </a:xfrm>
        </p:spPr>
        <p:txBody>
          <a:bodyPr/>
          <a:lstStyle/>
          <a:p>
            <a:r>
              <a:rPr lang="en-US" dirty="0"/>
              <a:t>Jeff Foushee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15B8FAA-AD59-4DE8-9997-020D286B89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65882" y="4433964"/>
            <a:ext cx="5336557" cy="553208"/>
          </a:xfrm>
        </p:spPr>
        <p:txBody>
          <a:bodyPr/>
          <a:lstStyle/>
          <a:p>
            <a:r>
              <a:rPr lang="en-US" dirty="0"/>
              <a:t>linkedin.com/in/jeff-</a:t>
            </a:r>
            <a:r>
              <a:rPr lang="en-US" dirty="0" err="1"/>
              <a:t>foushee</a:t>
            </a:r>
            <a:r>
              <a:rPr lang="en-US" dirty="0"/>
              <a:t>/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A5FF999-DD12-4F7D-815E-DF2B66BDC83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65882" y="4954942"/>
            <a:ext cx="5336557" cy="5532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github.com/</a:t>
            </a:r>
            <a:r>
              <a:rPr lang="en-US" dirty="0" err="1"/>
              <a:t>jbfoushee</a:t>
            </a:r>
            <a:r>
              <a:rPr lang="en-US" dirty="0"/>
              <a:t>/</a:t>
            </a:r>
            <a:r>
              <a:rPr lang="en-US" dirty="0" err="1"/>
              <a:t>MyPresentations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774540-21E4-4286-9482-3D2F5757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32" name="Graphic 11">
            <a:extLst>
              <a:ext uri="{FF2B5EF4-FFF2-40B4-BE49-F238E27FC236}">
                <a16:creationId xmlns:a16="http://schemas.microsoft.com/office/drawing/2014/main" id="{BDBF74C2-00DE-4B33-AA8F-1E411DA24DE2}"/>
              </a:ext>
            </a:extLst>
          </p:cNvPr>
          <p:cNvSpPr/>
          <p:nvPr/>
        </p:nvSpPr>
        <p:spPr>
          <a:xfrm>
            <a:off x="876135" y="4445209"/>
            <a:ext cx="455067" cy="455067"/>
          </a:xfrm>
          <a:custGeom>
            <a:avLst/>
            <a:gdLst>
              <a:gd name="connsiteX0" fmla="*/ 479468 w 562504"/>
              <a:gd name="connsiteY0" fmla="*/ 479468 h 562504"/>
              <a:gd name="connsiteX1" fmla="*/ 396432 w 562504"/>
              <a:gd name="connsiteY1" fmla="*/ 479468 h 562504"/>
              <a:gd name="connsiteX2" fmla="*/ 396432 w 562504"/>
              <a:gd name="connsiteY2" fmla="*/ 349556 h 562504"/>
              <a:gd name="connsiteX3" fmla="*/ 353574 w 562504"/>
              <a:gd name="connsiteY3" fmla="*/ 278574 h 562504"/>
              <a:gd name="connsiteX4" fmla="*/ 302681 w 562504"/>
              <a:gd name="connsiteY4" fmla="*/ 346878 h 562504"/>
              <a:gd name="connsiteX5" fmla="*/ 302681 w 562504"/>
              <a:gd name="connsiteY5" fmla="*/ 479468 h 562504"/>
              <a:gd name="connsiteX6" fmla="*/ 219645 w 562504"/>
              <a:gd name="connsiteY6" fmla="*/ 479468 h 562504"/>
              <a:gd name="connsiteX7" fmla="*/ 219645 w 562504"/>
              <a:gd name="connsiteY7" fmla="*/ 211609 h 562504"/>
              <a:gd name="connsiteX8" fmla="*/ 300002 w 562504"/>
              <a:gd name="connsiteY8" fmla="*/ 211609 h 562504"/>
              <a:gd name="connsiteX9" fmla="*/ 300002 w 562504"/>
              <a:gd name="connsiteY9" fmla="*/ 247770 h 562504"/>
              <a:gd name="connsiteX10" fmla="*/ 301342 w 562504"/>
              <a:gd name="connsiteY10" fmla="*/ 247770 h 562504"/>
              <a:gd name="connsiteX11" fmla="*/ 380360 w 562504"/>
              <a:gd name="connsiteY11" fmla="*/ 204912 h 562504"/>
              <a:gd name="connsiteX12" fmla="*/ 480807 w 562504"/>
              <a:gd name="connsiteY12" fmla="*/ 332145 h 562504"/>
              <a:gd name="connsiteX13" fmla="*/ 479468 w 562504"/>
              <a:gd name="connsiteY13" fmla="*/ 479468 h 562504"/>
              <a:gd name="connsiteX14" fmla="*/ 124555 w 562504"/>
              <a:gd name="connsiteY14" fmla="*/ 174108 h 562504"/>
              <a:gd name="connsiteX15" fmla="*/ 76340 w 562504"/>
              <a:gd name="connsiteY15" fmla="*/ 125894 h 562504"/>
              <a:gd name="connsiteX16" fmla="*/ 124555 w 562504"/>
              <a:gd name="connsiteY16" fmla="*/ 77679 h 562504"/>
              <a:gd name="connsiteX17" fmla="*/ 172769 w 562504"/>
              <a:gd name="connsiteY17" fmla="*/ 125894 h 562504"/>
              <a:gd name="connsiteX18" fmla="*/ 124555 w 562504"/>
              <a:gd name="connsiteY18" fmla="*/ 174108 h 562504"/>
              <a:gd name="connsiteX19" fmla="*/ 166073 w 562504"/>
              <a:gd name="connsiteY19" fmla="*/ 479468 h 562504"/>
              <a:gd name="connsiteX20" fmla="*/ 83036 w 562504"/>
              <a:gd name="connsiteY20" fmla="*/ 479468 h 562504"/>
              <a:gd name="connsiteX21" fmla="*/ 83036 w 562504"/>
              <a:gd name="connsiteY21" fmla="*/ 211609 h 562504"/>
              <a:gd name="connsiteX22" fmla="*/ 166073 w 562504"/>
              <a:gd name="connsiteY22" fmla="*/ 211609 h 562504"/>
              <a:gd name="connsiteX23" fmla="*/ 166073 w 562504"/>
              <a:gd name="connsiteY23" fmla="*/ 479468 h 562504"/>
              <a:gd name="connsiteX24" fmla="*/ 520986 w 562504"/>
              <a:gd name="connsiteY24" fmla="*/ 0 h 562504"/>
              <a:gd name="connsiteX25" fmla="*/ 41518 w 562504"/>
              <a:gd name="connsiteY25" fmla="*/ 0 h 562504"/>
              <a:gd name="connsiteX26" fmla="*/ 0 w 562504"/>
              <a:gd name="connsiteY26" fmla="*/ 40179 h 562504"/>
              <a:gd name="connsiteX27" fmla="*/ 0 w 562504"/>
              <a:gd name="connsiteY27" fmla="*/ 522325 h 562504"/>
              <a:gd name="connsiteX28" fmla="*/ 41518 w 562504"/>
              <a:gd name="connsiteY28" fmla="*/ 562504 h 562504"/>
              <a:gd name="connsiteX29" fmla="*/ 520986 w 562504"/>
              <a:gd name="connsiteY29" fmla="*/ 562504 h 562504"/>
              <a:gd name="connsiteX30" fmla="*/ 562504 w 562504"/>
              <a:gd name="connsiteY30" fmla="*/ 522325 h 562504"/>
              <a:gd name="connsiteX31" fmla="*/ 562504 w 562504"/>
              <a:gd name="connsiteY31" fmla="*/ 40179 h 562504"/>
              <a:gd name="connsiteX32" fmla="*/ 520986 w 562504"/>
              <a:gd name="connsiteY32" fmla="*/ 0 h 56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2504" h="562504">
                <a:moveTo>
                  <a:pt x="479468" y="479468"/>
                </a:moveTo>
                <a:lnTo>
                  <a:pt x="396432" y="479468"/>
                </a:lnTo>
                <a:lnTo>
                  <a:pt x="396432" y="349556"/>
                </a:lnTo>
                <a:cubicBezTo>
                  <a:pt x="396432" y="318752"/>
                  <a:pt x="395092" y="278574"/>
                  <a:pt x="353574" y="278574"/>
                </a:cubicBezTo>
                <a:cubicBezTo>
                  <a:pt x="310717" y="278574"/>
                  <a:pt x="302681" y="312056"/>
                  <a:pt x="302681" y="346878"/>
                </a:cubicBezTo>
                <a:lnTo>
                  <a:pt x="302681" y="479468"/>
                </a:lnTo>
                <a:lnTo>
                  <a:pt x="219645" y="479468"/>
                </a:lnTo>
                <a:lnTo>
                  <a:pt x="219645" y="211609"/>
                </a:lnTo>
                <a:lnTo>
                  <a:pt x="300002" y="211609"/>
                </a:lnTo>
                <a:lnTo>
                  <a:pt x="300002" y="247770"/>
                </a:lnTo>
                <a:lnTo>
                  <a:pt x="301342" y="247770"/>
                </a:lnTo>
                <a:cubicBezTo>
                  <a:pt x="317413" y="219645"/>
                  <a:pt x="348217" y="203573"/>
                  <a:pt x="380360" y="204912"/>
                </a:cubicBezTo>
                <a:cubicBezTo>
                  <a:pt x="464736" y="204912"/>
                  <a:pt x="480807" y="259823"/>
                  <a:pt x="480807" y="332145"/>
                </a:cubicBezTo>
                <a:lnTo>
                  <a:pt x="479468" y="479468"/>
                </a:lnTo>
                <a:close/>
                <a:moveTo>
                  <a:pt x="124555" y="174108"/>
                </a:moveTo>
                <a:cubicBezTo>
                  <a:pt x="97769" y="174108"/>
                  <a:pt x="76340" y="152680"/>
                  <a:pt x="76340" y="125894"/>
                </a:cubicBezTo>
                <a:cubicBezTo>
                  <a:pt x="76340" y="99108"/>
                  <a:pt x="97769" y="77679"/>
                  <a:pt x="124555" y="77679"/>
                </a:cubicBezTo>
                <a:cubicBezTo>
                  <a:pt x="151340" y="77679"/>
                  <a:pt x="172769" y="99108"/>
                  <a:pt x="172769" y="125894"/>
                </a:cubicBezTo>
                <a:cubicBezTo>
                  <a:pt x="174108" y="152680"/>
                  <a:pt x="151340" y="174108"/>
                  <a:pt x="124555" y="174108"/>
                </a:cubicBezTo>
                <a:close/>
                <a:moveTo>
                  <a:pt x="166073" y="479468"/>
                </a:moveTo>
                <a:lnTo>
                  <a:pt x="83036" y="479468"/>
                </a:lnTo>
                <a:lnTo>
                  <a:pt x="83036" y="211609"/>
                </a:lnTo>
                <a:lnTo>
                  <a:pt x="166073" y="211609"/>
                </a:lnTo>
                <a:lnTo>
                  <a:pt x="166073" y="479468"/>
                </a:lnTo>
                <a:close/>
                <a:moveTo>
                  <a:pt x="520986" y="0"/>
                </a:moveTo>
                <a:lnTo>
                  <a:pt x="41518" y="0"/>
                </a:lnTo>
                <a:cubicBezTo>
                  <a:pt x="18750" y="0"/>
                  <a:pt x="0" y="18750"/>
                  <a:pt x="0" y="40179"/>
                </a:cubicBezTo>
                <a:lnTo>
                  <a:pt x="0" y="522325"/>
                </a:lnTo>
                <a:cubicBezTo>
                  <a:pt x="0" y="545093"/>
                  <a:pt x="18750" y="562504"/>
                  <a:pt x="41518" y="562504"/>
                </a:cubicBezTo>
                <a:lnTo>
                  <a:pt x="520986" y="562504"/>
                </a:lnTo>
                <a:cubicBezTo>
                  <a:pt x="543754" y="562504"/>
                  <a:pt x="562504" y="543754"/>
                  <a:pt x="562504" y="522325"/>
                </a:cubicBezTo>
                <a:lnTo>
                  <a:pt x="562504" y="40179"/>
                </a:lnTo>
                <a:cubicBezTo>
                  <a:pt x="562504" y="18750"/>
                  <a:pt x="543754" y="0"/>
                  <a:pt x="5209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33000">
                <a:schemeClr val="accent1"/>
              </a:gs>
              <a:gs pos="63000">
                <a:schemeClr val="accent2"/>
              </a:gs>
              <a:gs pos="93000">
                <a:schemeClr val="accent3"/>
              </a:gs>
            </a:gsLst>
            <a:lin ang="2700000" scaled="1"/>
            <a:tileRect/>
          </a:gradFill>
          <a:ln w="132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45859-2F28-474C-9FD7-06628468FC43}"/>
              </a:ext>
            </a:extLst>
          </p:cNvPr>
          <p:cNvGrpSpPr/>
          <p:nvPr/>
        </p:nvGrpSpPr>
        <p:grpSpPr>
          <a:xfrm>
            <a:off x="6917506" y="3766912"/>
            <a:ext cx="2130600" cy="2124037"/>
            <a:chOff x="8578921" y="4130211"/>
            <a:chExt cx="1263722" cy="130127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53A62-6125-4E36-8DF3-79DDB00F40E4}"/>
                </a:ext>
              </a:extLst>
            </p:cNvPr>
            <p:cNvSpPr/>
            <p:nvPr/>
          </p:nvSpPr>
          <p:spPr>
            <a:xfrm>
              <a:off x="8578921" y="4130211"/>
              <a:ext cx="1263722" cy="130127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034870-6F65-4C08-9A02-04C02ED59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6272" y="4270187"/>
              <a:ext cx="1070115" cy="106241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F8F7C-55A7-4231-8046-0E444888B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439259"/>
            <a:ext cx="478737" cy="4787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B57CA41-9A96-48A2-85D4-01A71FD9EA08}"/>
              </a:ext>
            </a:extLst>
          </p:cNvPr>
          <p:cNvSpPr txBox="1">
            <a:spLocks/>
          </p:cNvSpPr>
          <p:nvPr/>
        </p:nvSpPr>
        <p:spPr bwMode="auto">
          <a:xfrm>
            <a:off x="1378681" y="5403768"/>
            <a:ext cx="5336557" cy="5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None/>
              <a:defRPr sz="2400" b="0" i="0" kern="1200">
                <a:solidFill>
                  <a:schemeClr val="bg1"/>
                </a:solidFill>
                <a:latin typeface="Kanit Medium" pitchFamily="2" charset="-34"/>
                <a:ea typeface="+mn-ea"/>
                <a:cs typeface="Kanit Medium" pitchFamily="2" charset="-34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70000"/>
              <a:buFontTx/>
              <a:buBlip>
                <a:blip r:embed="rId5"/>
              </a:buBlip>
              <a:defRPr sz="2400" b="0" i="0" kern="1200">
                <a:solidFill>
                  <a:schemeClr val="tx1"/>
                </a:solidFill>
                <a:latin typeface="Kanit Light" pitchFamily="2" charset="-34"/>
                <a:ea typeface="+mn-ea"/>
                <a:cs typeface="Kanit Light" pitchFamily="2" charset="-34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jefffoushee.com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CADEB2-65C0-481B-8B68-03C26D1585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9513" y="1009650"/>
            <a:ext cx="2419350" cy="2419350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ASS on Tour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101993</TotalTime>
  <Words>10628</Words>
  <Application>Microsoft Office PowerPoint</Application>
  <PresentationFormat>Widescreen</PresentationFormat>
  <Paragraphs>1659</Paragraphs>
  <Slides>93</Slides>
  <Notes>79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14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IBM Plex Sans</vt:lpstr>
      <vt:lpstr>Kanit Light</vt:lpstr>
      <vt:lpstr>Kanit Medium</vt:lpstr>
      <vt:lpstr>Kanit SemiBold</vt:lpstr>
      <vt:lpstr>Roboto</vt:lpstr>
      <vt:lpstr>Roboto Regular</vt:lpstr>
      <vt:lpstr>Segoe UI</vt:lpstr>
      <vt:lpstr>SFMono-Regular</vt:lpstr>
      <vt:lpstr>Verdana</vt:lpstr>
      <vt:lpstr>Wingdings</vt:lpstr>
      <vt:lpstr>Office Theme</vt:lpstr>
      <vt:lpstr>PASS 2025</vt:lpstr>
      <vt:lpstr>Redgate theme v2</vt:lpstr>
      <vt:lpstr>PASS on Tour</vt:lpstr>
      <vt:lpstr>Reviewing after the presentation?</vt:lpstr>
      <vt:lpstr>The JSON T-SQL Operators</vt:lpstr>
      <vt:lpstr>PowerPoint Presentation</vt:lpstr>
      <vt:lpstr>PowerPoint Presentation</vt:lpstr>
      <vt:lpstr>PowerPoint Presentation</vt:lpstr>
      <vt:lpstr>Jeff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JSON datatype</vt:lpstr>
      <vt:lpstr>SSMS is not JSON-type friendly (yet)</vt:lpstr>
      <vt:lpstr>Datatype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Demo (on your own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&lt;jsontype_column&gt;.modify</vt:lpstr>
      <vt:lpstr>Mitigating for Performance</vt:lpstr>
      <vt:lpstr>Where do we go from here?</vt:lpstr>
      <vt:lpstr>PowerPoint Presentation</vt:lpstr>
      <vt:lpstr>PowerPoint Presentation</vt:lpstr>
      <vt:lpstr>PowerPoint Presentation</vt:lpstr>
      <vt:lpstr>Jeff Foushee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278</cp:revision>
  <dcterms:created xsi:type="dcterms:W3CDTF">2024-01-27T23:55:18Z</dcterms:created>
  <dcterms:modified xsi:type="dcterms:W3CDTF">2025-09-27T11:36:22Z</dcterms:modified>
</cp:coreProperties>
</file>